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72" r:id="rId2"/>
    <p:sldId id="267" r:id="rId3"/>
    <p:sldId id="268" r:id="rId4"/>
    <p:sldId id="259" r:id="rId5"/>
    <p:sldId id="260" r:id="rId6"/>
    <p:sldId id="263" r:id="rId7"/>
    <p:sldId id="269" r:id="rId8"/>
    <p:sldId id="270" r:id="rId9"/>
    <p:sldId id="271" r:id="rId10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59" autoAdjust="0"/>
    <p:restoredTop sz="90929"/>
  </p:normalViewPr>
  <p:slideViewPr>
    <p:cSldViewPr showGuides="1">
      <p:cViewPr>
        <p:scale>
          <a:sx n="113" d="100"/>
          <a:sy n="113" d="100"/>
        </p:scale>
        <p:origin x="-158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Lotus\ESOP-2011-Presentation-Example%20Materia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45"/>
      <c:rotY val="3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717410323709521E-2"/>
          <c:y val="1.0941217519897921E-2"/>
          <c:w val="0.81768363954505696"/>
          <c:h val="0.96774997667859564"/>
        </c:manualLayout>
      </c:layout>
      <c:pie3DChart>
        <c:varyColors val="1"/>
        <c:ser>
          <c:idx val="0"/>
          <c:order val="0"/>
          <c:dPt>
            <c:idx val="0"/>
            <c:bubble3D val="0"/>
            <c:spPr/>
          </c:dPt>
          <c:dPt>
            <c:idx val="1"/>
            <c:bubble3D val="0"/>
            <c:spPr/>
          </c:dPt>
          <c:dPt>
            <c:idx val="2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FinancingReturn!$D$42:$D$44</c:f>
              <c:strCache>
                <c:ptCount val="3"/>
                <c:pt idx="0">
                  <c:v>Tax Shield - 30%</c:v>
                </c:pt>
                <c:pt idx="1">
                  <c:v>Value of Warrants - 10.8%</c:v>
                </c:pt>
                <c:pt idx="2">
                  <c:v>Net Value of Debt - 59.2%</c:v>
                </c:pt>
              </c:strCache>
            </c:strRef>
          </c:cat>
          <c:val>
            <c:numRef>
              <c:f>FinancingReturn!$E$42:$E$44</c:f>
              <c:numCache>
                <c:formatCode>0.0%</c:formatCode>
                <c:ptCount val="3"/>
                <c:pt idx="0">
                  <c:v>0.30040741927272724</c:v>
                </c:pt>
                <c:pt idx="1">
                  <c:v>0.108</c:v>
                </c:pt>
                <c:pt idx="2">
                  <c:v>0.59159258072727283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694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531246-EBBC-410B-A5C9-31E3857F59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12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251A8-DB02-4552-876C-8B7FC5F2EE89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4606-3DA6-4098-8382-6178A835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3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250C9-2BE3-49EA-A07F-4DEFD716318F}" type="slidenum">
              <a:rPr lang="en-US"/>
              <a:pPr/>
              <a:t>1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9837-393D-46A9-8917-37409B72B1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gradFill>
            <a:gsLst>
              <a:gs pos="0">
                <a:schemeClr val="accent1"/>
              </a:gs>
              <a:gs pos="80000">
                <a:schemeClr val="accent1">
                  <a:lumMod val="8000"/>
                  <a:lumOff val="92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4233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9624-CD51-49F3-B93D-5CC450A65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9098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EFF4-B77B-4A88-8FF9-844A36B370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9428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629CC1-F8BA-48F2-94D7-55930E5130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25734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D21-F434-47ED-A287-20725B5C5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5768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9CAA-DB6A-4E45-9C48-E06BC329CC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458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8BA0-8ACE-49EA-B705-49420F8D8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9398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FA06-D8A6-4A84-ABD6-72FECD6CEC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12130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6D6C-C89D-4B01-83BA-FF64969DC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3023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A860-0C67-4316-93B5-D22DB0277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0832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F15F-2B18-40A5-90FE-8680BBDAC73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46093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6BD7-77C0-41F0-A389-60CAF03C4D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421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04B5CC2-EA5D-4973-8333-DC36F7FCD7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gradFill>
            <a:gsLst>
              <a:gs pos="0">
                <a:schemeClr val="accent1"/>
              </a:gs>
              <a:gs pos="80000">
                <a:schemeClr val="accent1">
                  <a:lumMod val="8000"/>
                  <a:lumOff val="92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Advanced Valuation Analytics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5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28700" y="1295400"/>
            <a:ext cx="7086601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Advanced Valuation Topics:</a:t>
            </a:r>
          </a:p>
          <a:p>
            <a:pPr algn="ctr"/>
            <a:r>
              <a:rPr lang="en-US" sz="4000" dirty="0" smtClean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Warrant Financing</a:t>
            </a:r>
            <a:endParaRPr lang="en-US" sz="4000" dirty="0" smtClean="0">
              <a:solidFill>
                <a:schemeClr val="tx2"/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 algn="ctr"/>
            <a:endParaRPr lang="en-US" sz="3200" dirty="0" smtClean="0">
              <a:solidFill>
                <a:schemeClr val="tx2"/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 algn="ctr"/>
            <a:endParaRPr lang="en-US" sz="3200" dirty="0">
              <a:solidFill>
                <a:schemeClr val="tx2"/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 algn="ctr"/>
            <a:endParaRPr lang="en-US" sz="3200" dirty="0" smtClean="0">
              <a:solidFill>
                <a:schemeClr val="tx2"/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3200" dirty="0" smtClean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Barry Goodman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CFA</a:t>
            </a:r>
            <a:r>
              <a:rPr lang="en-US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, ASA, CPA/ABV, 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CBA, CFP</a:t>
            </a:r>
            <a:endParaRPr lang="en-US" dirty="0">
              <a:solidFill>
                <a:schemeClr val="tx2"/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 algn="ctr"/>
            <a:endParaRPr lang="en-US" sz="3200" dirty="0">
              <a:solidFill>
                <a:schemeClr val="tx2"/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3200" dirty="0" smtClean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Advanced Valuation Analytics, Ltd.</a:t>
            </a:r>
            <a:endParaRPr lang="en-US" sz="3200" dirty="0">
              <a:solidFill>
                <a:schemeClr val="tx2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Assumptions</a:t>
            </a:r>
            <a:endParaRPr lang="en-US" sz="4000" dirty="0"/>
          </a:p>
        </p:txBody>
      </p:sp>
      <p:sp>
        <p:nvSpPr>
          <p:cNvPr id="15364" name="Rectangle 2052"/>
          <p:cNvSpPr>
            <a:spLocks noChangeArrowheads="1"/>
          </p:cNvSpPr>
          <p:nvPr/>
        </p:nvSpPr>
        <p:spPr bwMode="auto">
          <a:xfrm>
            <a:off x="1749425" y="1703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168080"/>
              </p:ext>
            </p:extLst>
          </p:nvPr>
        </p:nvGraphicFramePr>
        <p:xfrm>
          <a:off x="673652" y="2514600"/>
          <a:ext cx="779669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Worksheet" r:id="rId3" imgW="3362345" imgH="657157" progId="Excel.Sheet.12">
                  <p:embed/>
                </p:oleObj>
              </mc:Choice>
              <mc:Fallback>
                <p:oleObj name="Worksheet" r:id="rId3" imgW="3362345" imgH="6571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3652" y="2514600"/>
                        <a:ext cx="7796695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3200" dirty="0" smtClean="0"/>
              <a:t>Rate of Return To Sellers</a:t>
            </a:r>
            <a:endParaRPr lang="en-US" sz="3200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782763" y="1649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046586"/>
              </p:ext>
            </p:extLst>
          </p:nvPr>
        </p:nvGraphicFramePr>
        <p:xfrm>
          <a:off x="1623218" y="990600"/>
          <a:ext cx="5897563" cy="5606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Worksheet" r:id="rId3" imgW="6372166" imgH="6057900" progId="Excel.Sheet.12">
                  <p:embed/>
                </p:oleObj>
              </mc:Choice>
              <mc:Fallback>
                <p:oleObj name="Worksheet" r:id="rId3" imgW="6372166" imgH="6057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3218" y="990600"/>
                        <a:ext cx="5897563" cy="5606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3200" dirty="0" smtClean="0"/>
              <a:t>Present Value To Sellers</a:t>
            </a:r>
            <a:endParaRPr lang="en-US" sz="32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928114"/>
              </p:ext>
            </p:extLst>
          </p:nvPr>
        </p:nvGraphicFramePr>
        <p:xfrm>
          <a:off x="511832" y="2819400"/>
          <a:ext cx="812033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Worksheet" r:id="rId3" imgW="3362345" imgH="504757" progId="Excel.Sheet.12">
                  <p:embed/>
                </p:oleObj>
              </mc:Choice>
              <mc:Fallback>
                <p:oleObj name="Worksheet" r:id="rId3" imgW="3362345" imgH="5047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1832" y="2819400"/>
                        <a:ext cx="8120332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dirty="0" smtClean="0"/>
              <a:t>Breakdown of Debt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582003"/>
              </p:ext>
            </p:extLst>
          </p:nvPr>
        </p:nvGraphicFramePr>
        <p:xfrm>
          <a:off x="914400" y="1066800"/>
          <a:ext cx="6997211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Things To Consider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r>
              <a:rPr lang="en-US" dirty="0" smtClean="0"/>
              <a:t>Option valuation method</a:t>
            </a:r>
          </a:p>
          <a:p>
            <a:r>
              <a:rPr lang="en-US" dirty="0" smtClean="0"/>
              <a:t>Dilution effect from warrants</a:t>
            </a:r>
          </a:p>
          <a:p>
            <a:r>
              <a:rPr lang="en-US" dirty="0" smtClean="0"/>
              <a:t>Volatility factor</a:t>
            </a:r>
          </a:p>
          <a:p>
            <a:r>
              <a:rPr lang="en-US" dirty="0" smtClean="0"/>
              <a:t>Exercise terms/redemption</a:t>
            </a:r>
            <a:endParaRPr lang="en-US" dirty="0"/>
          </a:p>
        </p:txBody>
      </p:sp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62200"/>
            <a:ext cx="8991600" cy="1981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What Accountants Need From Appraisers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2218484"/>
      </p:ext>
    </p:extLst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Chicken and Egg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ESOP compensation expense (</a:t>
            </a:r>
            <a:r>
              <a:rPr lang="en-US" sz="2400" dirty="0" err="1" smtClean="0"/>
              <a:t>asc</a:t>
            </a:r>
            <a:r>
              <a:rPr lang="en-US" sz="2400" dirty="0" smtClean="0"/>
              <a:t> 718-40)</a:t>
            </a:r>
          </a:p>
          <a:p>
            <a:r>
              <a:rPr lang="en-US" sz="2400" dirty="0" smtClean="0"/>
              <a:t>Expense from synthetic equity (</a:t>
            </a:r>
            <a:r>
              <a:rPr lang="en-US" sz="2400" dirty="0" err="1" smtClean="0"/>
              <a:t>asc</a:t>
            </a:r>
            <a:r>
              <a:rPr lang="en-US" sz="2400" dirty="0" smtClean="0"/>
              <a:t> 718-10)</a:t>
            </a:r>
          </a:p>
          <a:p>
            <a:r>
              <a:rPr lang="en-US" sz="2400" dirty="0" smtClean="0"/>
              <a:t>Expense related to warrants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7064540"/>
      </p:ext>
    </p:extLst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Can the Appraiser Talk To? When?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ESOP committee</a:t>
            </a:r>
          </a:p>
          <a:p>
            <a:r>
              <a:rPr lang="en-US" sz="2800" dirty="0" smtClean="0"/>
              <a:t>ESOP trustee(s)</a:t>
            </a:r>
          </a:p>
          <a:p>
            <a:r>
              <a:rPr lang="en-US" sz="2800" dirty="0" smtClean="0"/>
              <a:t>Seller(s)</a:t>
            </a:r>
          </a:p>
          <a:p>
            <a:r>
              <a:rPr lang="en-US" sz="2800" dirty="0" smtClean="0"/>
              <a:t>Seller/participants</a:t>
            </a:r>
          </a:p>
          <a:p>
            <a:r>
              <a:rPr lang="en-US" sz="2800" dirty="0" smtClean="0"/>
              <a:t>Participants</a:t>
            </a:r>
          </a:p>
          <a:p>
            <a:r>
              <a:rPr lang="en-US" sz="2800" dirty="0" smtClean="0"/>
              <a:t>Investment bankers</a:t>
            </a:r>
          </a:p>
          <a:p>
            <a:r>
              <a:rPr lang="en-US" sz="2800" dirty="0" smtClean="0"/>
              <a:t>Commercial bankers</a:t>
            </a:r>
          </a:p>
          <a:p>
            <a:r>
              <a:rPr lang="en-US" sz="2800" dirty="0" smtClean="0"/>
              <a:t>Others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4928952"/>
      </p:ext>
    </p:extLst>
  </p:cSld>
  <p:clrMapOvr>
    <a:masterClrMapping/>
  </p:clrMapOvr>
  <p:transition>
    <p:check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103</Words>
  <Application>Microsoft Office PowerPoint</Application>
  <PresentationFormat>On-screen Show (4:3)</PresentationFormat>
  <Paragraphs>33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Clarity</vt:lpstr>
      <vt:lpstr>Worksheet</vt:lpstr>
      <vt:lpstr>PowerPoint Presentation</vt:lpstr>
      <vt:lpstr>Assumptions</vt:lpstr>
      <vt:lpstr>Rate of Return To Sellers</vt:lpstr>
      <vt:lpstr>Present Value To Sellers</vt:lpstr>
      <vt:lpstr>Breakdown of Debt</vt:lpstr>
      <vt:lpstr>Things To Consider</vt:lpstr>
      <vt:lpstr>What Accountants Need From Appraisers</vt:lpstr>
      <vt:lpstr>The Chicken and Egg Dilemma</vt:lpstr>
      <vt:lpstr>Who Can the Appraiser Talk To? When?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CAPITALIZATION RATE</dc:title>
  <dc:creator>Barry Goodman</dc:creator>
  <cp:lastModifiedBy>rjgoodman</cp:lastModifiedBy>
  <cp:revision>57</cp:revision>
  <cp:lastPrinted>2011-09-21T18:24:25Z</cp:lastPrinted>
  <dcterms:created xsi:type="dcterms:W3CDTF">2003-03-31T21:21:51Z</dcterms:created>
  <dcterms:modified xsi:type="dcterms:W3CDTF">2012-09-18T18:15:50Z</dcterms:modified>
</cp:coreProperties>
</file>